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704"/>
    <a:srgbClr val="1FB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6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00F7AFD-DCF9-6551-652A-D78786C90A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43A48B-C26E-F0AD-D5D2-C7EB529B8C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7F09E-6025-BF41-9CC1-0A1523538D18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0831A2-B0A1-02A3-0142-139965ED7F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360EFE-0864-67B2-797F-176C944C73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01C8A-AFC0-B249-ADB8-6A2DD4B52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08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16AAB-F940-BD43-B327-DD07780950C0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780B1-C9B6-E94B-962A-A77FC5E9A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1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780B1-C9B6-E94B-962A-A77FC5E9A0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09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96A26-E4CF-0CF3-F6F1-9F39AEC82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D3DF42-FD0A-1788-85FA-870DB36F9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168A4A-3DE9-A916-5595-7719D60A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938997-868E-0B23-B96A-DEAA3E17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093E10-3592-EA06-574D-35DFDF2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42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A2243-79DB-7D7C-9884-D1728E0E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A03E68-B98F-0ED8-A8D8-9CEE51C12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BA0FD3-AB84-B59A-398C-CB1EBEAA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74124-CD09-E2B7-0930-6E041A3A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60BDC7-916F-A161-D8E3-D77DEEFD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57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662774-33FC-C0F6-3F24-1F8C08214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570114-2939-9D48-DB2C-9F94B0034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BEA116-475F-CD32-3F2C-E25FC072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A17123-FF65-4C8E-DDF9-1D530BB2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2205E-A692-7039-7AD4-A5B64540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26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DE94E-97D7-4E6D-1C4C-AD9FF930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91E1EA-3EA7-D7AC-7C10-DBFB85CBD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FE1E9C-69DB-E865-00DD-8AE284C6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8D72B1-5BBD-F87A-E985-3BD67377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EE4F68-B658-5BA3-F1CA-6F6A044A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4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F5B7E-A73C-0692-A010-473E5C51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BED56E-7AC4-C8DC-586A-84CA167F0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88D919-0D2F-6C26-32A4-C22B13A7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AA8D8C-4AC1-0020-BD41-437A3937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BD970-284B-3F71-D14D-A026280F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3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FED4A-BD16-5ED7-0D5F-A22DB5AC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8C9F-9464-9C4C-97A8-B44992FDC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5CA04E-FE23-40BF-7908-FF81BC21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A23889-FBE3-FF32-C3DB-0227B9B8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4E2F0E-332C-BEB2-DB69-06C0C3E2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8C39BA-6D07-00EF-FD3B-DE4BB306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50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60294-AD03-5016-779D-BC3E1194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6556B4-398C-2408-9735-BFED73065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9C3EC7-7636-C0F2-0065-D9B92DB86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E5A77E-8246-5E8F-FC0D-468AFAF56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344594-D53F-E6FA-477C-3A652E44C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326EE0C-C6C0-C52D-D7CB-6229187D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2C93A3-4442-DA89-703D-C3C098D7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52E440-37B8-E610-5FF5-730DCF3C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5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2D744-833E-B495-FF5B-C9D22846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A0E189-95E0-E5FA-D9C0-01EF4E4B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9E8E76-A5B9-D57A-90BD-8D052366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78CCC4-B88B-B6CA-C93E-7D49F4C8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07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5B4C68-AE58-C3FF-1A6F-4FE94663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72B582-5C78-AE60-0C34-C2253A2A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9B3780-6039-50DD-CA8E-F2D7D134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35663-46DA-B5A2-6AC9-F0C8A24F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8F58A5-38C4-9918-4088-0E561B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7DD7DE-0D65-18FD-A849-2261F1BDC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3F33AF-3003-2486-ABD3-B630890A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95BC5-A939-3ABE-B40C-B7A10747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EBDFAB-C8EA-BD89-6383-2126DD98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26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AC0FC-2488-74E9-9383-558D0263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963BD9D-B6ED-6FA2-FBE2-508CB0F26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E53227-E402-0B23-95CD-BB076CF64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488C0B-3AEB-5165-514B-28232C87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0108BD-B8EA-E411-A2EA-F9B49635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13F065-1F27-AC24-C209-4D52934C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14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45056F-09B0-3053-C774-5DEBA33E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95A065-CF11-27EB-EF9C-4F247DF89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6359F1-C0A0-EF6B-9A02-8F45F6284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BCC5-1648-432C-BB1E-8DFC64B8594F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306869-D89B-AB8C-223A-E46C8CE53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A3BF45-0995-8B63-64DC-7AD930770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50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ciel, plein air, paysage, panorama&#10;&#10;Description générée automatiquement">
            <a:extLst>
              <a:ext uri="{FF2B5EF4-FFF2-40B4-BE49-F238E27FC236}">
                <a16:creationId xmlns:a16="http://schemas.microsoft.com/office/drawing/2014/main" id="{F28C3FED-3253-90B2-D4FA-187E8B279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4034874"/>
          </a:xfrm>
          <a:prstGeom prst="rect">
            <a:avLst/>
          </a:prstGeom>
        </p:spPr>
      </p:pic>
      <p:pic>
        <p:nvPicPr>
          <p:cNvPr id="10" name="Image 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5D143E37-FDC0-B4E6-76EB-B6480128A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7" y="4671619"/>
            <a:ext cx="4733432" cy="15496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327770-336E-733A-2EEF-CA6F0AC904AB}"/>
              </a:ext>
            </a:extLst>
          </p:cNvPr>
          <p:cNvSpPr/>
          <p:nvPr/>
        </p:nvSpPr>
        <p:spPr>
          <a:xfrm>
            <a:off x="6500169" y="4984771"/>
            <a:ext cx="4273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rgbClr val="C0A704"/>
                </a:solidFill>
                <a:effectLst/>
              </a:rPr>
              <a:t>Case </a:t>
            </a:r>
            <a:r>
              <a:rPr lang="fr-FR" sz="5400" b="1" cap="none" spc="0" dirty="0" err="1">
                <a:ln/>
                <a:solidFill>
                  <a:srgbClr val="C0A704"/>
                </a:solidFill>
                <a:effectLst/>
              </a:rPr>
              <a:t>template</a:t>
            </a:r>
            <a:endParaRPr lang="fr-FR" sz="5400" b="1" cap="none" spc="0" dirty="0">
              <a:ln/>
              <a:solidFill>
                <a:srgbClr val="C0A704"/>
              </a:solidFill>
              <a:effectLst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C02D9E1-9B13-A980-8E10-A5B8FD679DFF}"/>
              </a:ext>
            </a:extLst>
          </p:cNvPr>
          <p:cNvSpPr txBox="1"/>
          <p:nvPr/>
        </p:nvSpPr>
        <p:spPr>
          <a:xfrm>
            <a:off x="10641563" y="6428192"/>
            <a:ext cx="107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22/04/25</a:t>
            </a:r>
          </a:p>
        </p:txBody>
      </p:sp>
    </p:spTree>
    <p:extLst>
      <p:ext uri="{BB962C8B-B14F-4D97-AF65-F5344CB8AC3E}">
        <p14:creationId xmlns:p14="http://schemas.microsoft.com/office/powerpoint/2010/main" val="202263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panorama, ciel, capture d’écran, plein air&#10;&#10;Description générée automatiquement">
            <a:extLst>
              <a:ext uri="{FF2B5EF4-FFF2-40B4-BE49-F238E27FC236}">
                <a16:creationId xmlns:a16="http://schemas.microsoft.com/office/drawing/2014/main" id="{260FFD9A-6006-55A8-773F-6AD88D2F5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21165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3802C6-5944-834F-AD06-4EB02BDB8919}"/>
              </a:ext>
            </a:extLst>
          </p:cNvPr>
          <p:cNvSpPr txBox="1"/>
          <p:nvPr/>
        </p:nvSpPr>
        <p:spPr>
          <a:xfrm>
            <a:off x="633453" y="2175907"/>
            <a:ext cx="10925092" cy="4204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There are 2 types of cases: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C0A704"/>
                </a:solidFill>
              </a:rPr>
              <a:t>1. WRITTEN FORMAT CASES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These cases are published in 2 parts: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 dirty="0"/>
              <a:t>Part 1</a:t>
            </a:r>
            <a:r>
              <a:rPr lang="en-US" sz="1600" dirty="0"/>
              <a:t> provides a summary of the case, the clinical presentation of the patient , risk assessment (where applicable) and any video or images relevant to the description.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It is completed by a poll to engage readers to vote on case management options.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 dirty="0"/>
              <a:t>Part 2</a:t>
            </a:r>
            <a:r>
              <a:rPr lang="en-US" sz="1600" dirty="0"/>
              <a:t> provides the case author/s strategy, the clinical evolution and the final outcome, and once again include images, videos and/or other assessment tools to guide the reader through the case.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Part 2 is published around 2 weeks later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C0A704"/>
                </a:solidFill>
              </a:rPr>
              <a:t>2. VIDEO COMMENTED CASES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The cases are published in one single part.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A95A86-2B7E-451A-0D53-D3B525EA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466" y="172684"/>
            <a:ext cx="4150581" cy="6550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“ANATOMY” 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891263D-E85E-1593-FFD9-813D8EE48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008477" cy="21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15BD1A-5065-DBC0-E2CC-F09D8024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2711"/>
            <a:ext cx="6004560" cy="4704933"/>
          </a:xfrm>
        </p:spPr>
        <p:txBody>
          <a:bodyPr>
            <a:noAutofit/>
          </a:bodyPr>
          <a:lstStyle/>
          <a:p>
            <a:r>
              <a:rPr lang="fr-FR" sz="1500" b="1" dirty="0">
                <a:cs typeface="Times New Roman" panose="02020603050405020304" pitchFamily="18" charset="0"/>
              </a:rPr>
              <a:t>Case </a:t>
            </a:r>
            <a:r>
              <a:rPr lang="fr-FR" sz="1500" b="1" dirty="0" err="1">
                <a:cs typeface="Times New Roman" panose="02020603050405020304" pitchFamily="18" charset="0"/>
              </a:rPr>
              <a:t>title</a:t>
            </a:r>
            <a:endParaRPr lang="fr-FR" sz="1500" b="1" dirty="0">
              <a:cs typeface="Times New Roman" panose="02020603050405020304" pitchFamily="18" charset="0"/>
            </a:endParaRPr>
          </a:p>
          <a:p>
            <a:r>
              <a:rPr lang="fr-FR" sz="1500" b="1" dirty="0">
                <a:cs typeface="Times New Roman" panose="02020603050405020304" pitchFamily="18" charset="0"/>
              </a:rPr>
              <a:t>Date</a:t>
            </a:r>
          </a:p>
          <a:p>
            <a:r>
              <a:rPr lang="fr-FR" sz="1500" b="1" dirty="0" err="1">
                <a:cs typeface="Times New Roman" panose="02020603050405020304" pitchFamily="18" charset="0"/>
              </a:rPr>
              <a:t>Authors</a:t>
            </a:r>
            <a:r>
              <a:rPr lang="fr-FR" sz="1500" dirty="0">
                <a:cs typeface="Times New Roman" panose="02020603050405020304" pitchFamily="18" charset="0"/>
              </a:rPr>
              <a:t> </a:t>
            </a:r>
            <a:r>
              <a:rPr lang="it-IT" sz="1500" dirty="0"/>
              <a:t>(up to 3-4): </a:t>
            </a:r>
            <a:r>
              <a:rPr lang="it-IT" sz="1500" dirty="0" err="1"/>
              <a:t>physician</a:t>
            </a:r>
            <a:r>
              <a:rPr lang="it-IT" sz="1500" dirty="0"/>
              <a:t> </a:t>
            </a:r>
            <a:r>
              <a:rPr lang="it-IT" sz="1500" dirty="0" err="1"/>
              <a:t>profile</a:t>
            </a:r>
            <a:r>
              <a:rPr lang="it-IT" sz="1500" dirty="0"/>
              <a:t> = name / institution name / </a:t>
            </a:r>
            <a:r>
              <a:rPr lang="it-IT" sz="1500" dirty="0" err="1"/>
              <a:t>profession</a:t>
            </a:r>
            <a:r>
              <a:rPr lang="it-IT" sz="1500" dirty="0"/>
              <a:t> / photo</a:t>
            </a:r>
          </a:p>
          <a:p>
            <a:r>
              <a:rPr lang="it-IT" sz="1500" b="1" dirty="0"/>
              <a:t>Brief summary of techniques/goals of the </a:t>
            </a:r>
            <a:r>
              <a:rPr lang="it-IT" sz="1500" b="1" dirty="0" err="1"/>
              <a:t>presented</a:t>
            </a:r>
            <a:r>
              <a:rPr lang="it-IT" sz="1500" b="1" dirty="0"/>
              <a:t> case</a:t>
            </a:r>
            <a:br>
              <a:rPr lang="it-IT" sz="1500" b="1" dirty="0"/>
            </a:br>
            <a:r>
              <a:rPr lang="it-IT" sz="1500" dirty="0" err="1"/>
              <a:t>Please</a:t>
            </a:r>
            <a:r>
              <a:rPr lang="it-IT" sz="1500" dirty="0"/>
              <a:t>, keep the «suspense» and do </a:t>
            </a:r>
            <a:r>
              <a:rPr lang="it-IT" sz="1500" dirty="0" err="1"/>
              <a:t>not</a:t>
            </a:r>
            <a:r>
              <a:rPr lang="it-IT" sz="1500" dirty="0"/>
              <a:t> give away the answers about the final case management options, </a:t>
            </a:r>
            <a:r>
              <a:rPr lang="it-IT" sz="1500" dirty="0" err="1"/>
              <a:t>while</a:t>
            </a:r>
            <a:r>
              <a:rPr lang="it-IT" sz="1500" dirty="0"/>
              <a:t> </a:t>
            </a:r>
            <a:r>
              <a:rPr lang="it-IT" sz="1500" dirty="0" err="1"/>
              <a:t>providing</a:t>
            </a:r>
            <a:r>
              <a:rPr lang="it-IT" sz="1500" dirty="0"/>
              <a:t> some key words and being meaningful &amp; attractive enough</a:t>
            </a:r>
          </a:p>
          <a:p>
            <a:r>
              <a:rPr lang="it-IT" sz="1500" b="1" dirty="0"/>
              <a:t>Topics</a:t>
            </a:r>
          </a:p>
          <a:p>
            <a:pPr marL="0" indent="0">
              <a:buNone/>
            </a:pPr>
            <a:endParaRPr lang="it-IT" sz="1500" b="1" dirty="0">
              <a:solidFill>
                <a:srgbClr val="C0A704"/>
              </a:solidFill>
            </a:endParaRPr>
          </a:p>
          <a:p>
            <a:pPr marL="0" indent="0">
              <a:buNone/>
            </a:pPr>
            <a:r>
              <a:rPr lang="it-IT" sz="1500" b="1" dirty="0">
                <a:solidFill>
                  <a:srgbClr val="C0A704"/>
                </a:solidFill>
              </a:rPr>
              <a:t>PART ONE</a:t>
            </a:r>
          </a:p>
          <a:p>
            <a:r>
              <a:rPr lang="it-IT" sz="1500" b="1" dirty="0"/>
              <a:t>Clinical presentation</a:t>
            </a:r>
          </a:p>
          <a:p>
            <a:r>
              <a:rPr lang="it-IT" sz="1500" b="1" dirty="0"/>
              <a:t>Imagery : picture or videos </a:t>
            </a:r>
            <a:r>
              <a:rPr lang="it-IT" sz="1500" dirty="0"/>
              <a:t>to illustrate the case.</a:t>
            </a:r>
          </a:p>
          <a:p>
            <a:r>
              <a:rPr lang="it-IT" sz="1500" b="1" dirty="0"/>
              <a:t>Risk assessment</a:t>
            </a:r>
          </a:p>
          <a:p>
            <a:r>
              <a:rPr lang="it-IT" sz="1500" b="1" dirty="0"/>
              <a:t>Available treatment options </a:t>
            </a:r>
            <a:r>
              <a:rPr lang="it-IT" sz="1500" dirty="0"/>
              <a:t>(no spoil vs final decision)</a:t>
            </a:r>
          </a:p>
          <a:p>
            <a:r>
              <a:rPr lang="it-IT" sz="1500" b="1" dirty="0"/>
              <a:t>Poll</a:t>
            </a:r>
            <a:r>
              <a:rPr lang="it-IT" sz="1500" dirty="0"/>
              <a:t> : please provide pre-defined answer options</a:t>
            </a:r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it-IT" sz="1400" b="1" dirty="0"/>
          </a:p>
          <a:p>
            <a:pPr marL="0" indent="0">
              <a:buNone/>
            </a:pPr>
            <a:endParaRPr lang="it-IT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17ADDF-8CFB-59CA-8E4E-FF44C9466083}"/>
              </a:ext>
            </a:extLst>
          </p:cNvPr>
          <p:cNvSpPr txBox="1"/>
          <p:nvPr/>
        </p:nvSpPr>
        <p:spPr>
          <a:xfrm>
            <a:off x="6309362" y="4434583"/>
            <a:ext cx="58521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C0A704"/>
                </a:solidFill>
              </a:rPr>
              <a:t>PART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Final strategy </a:t>
            </a:r>
            <a:r>
              <a:rPr lang="en-GB" sz="1800" dirty="0"/>
              <a:t>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Step-by-step</a:t>
            </a:r>
            <a:r>
              <a:rPr lang="en-GB" sz="1800" dirty="0"/>
              <a:t> summary of the planned </a:t>
            </a:r>
            <a:r>
              <a:rPr lang="en-GB" sz="1800" b="1" dirty="0"/>
              <a:t>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Meaningful </a:t>
            </a:r>
            <a:r>
              <a:rPr lang="en-GB" sz="1800" b="1" dirty="0"/>
              <a:t>figures and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Very </a:t>
            </a:r>
            <a:r>
              <a:rPr lang="en-GB" sz="1800" b="1" dirty="0"/>
              <a:t>brief accompanying description </a:t>
            </a:r>
            <a:r>
              <a:rPr lang="en-GB" sz="1800" dirty="0"/>
              <a:t>of each technical step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fr-FR" dirty="0" err="1"/>
              <a:t>Please</a:t>
            </a:r>
            <a:r>
              <a:rPr lang="fr-FR" dirty="0"/>
              <a:t>, note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disclaimer on </a:t>
            </a:r>
            <a:r>
              <a:rPr lang="fr-FR" dirty="0" err="1"/>
              <a:t>each</a:t>
            </a:r>
            <a:r>
              <a:rPr lang="fr-FR" dirty="0"/>
              <a:t> case page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65CE260-3D2B-64EC-BE70-DC7148A7E1C6}"/>
              </a:ext>
            </a:extLst>
          </p:cNvPr>
          <p:cNvGrpSpPr/>
          <p:nvPr/>
        </p:nvGrpSpPr>
        <p:grpSpPr>
          <a:xfrm>
            <a:off x="5783471" y="2234195"/>
            <a:ext cx="6254041" cy="2389610"/>
            <a:chOff x="5783471" y="2234195"/>
            <a:chExt cx="6254041" cy="2389610"/>
          </a:xfrm>
        </p:grpSpPr>
        <p:sp>
          <p:nvSpPr>
            <p:cNvPr id="13" name="Accolade fermante 12">
              <a:extLst>
                <a:ext uri="{FF2B5EF4-FFF2-40B4-BE49-F238E27FC236}">
                  <a16:creationId xmlns:a16="http://schemas.microsoft.com/office/drawing/2014/main" id="{DDD0458B-EFF9-C138-B4BB-BD687525C8EE}"/>
                </a:ext>
              </a:extLst>
            </p:cNvPr>
            <p:cNvSpPr/>
            <p:nvPr/>
          </p:nvSpPr>
          <p:spPr>
            <a:xfrm>
              <a:off x="5783471" y="2234195"/>
              <a:ext cx="284482" cy="2389610"/>
            </a:xfrm>
            <a:prstGeom prst="rightBrace">
              <a:avLst/>
            </a:prstGeom>
            <a:ln>
              <a:solidFill>
                <a:srgbClr val="C0A7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A704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29801A3-D15C-56E1-8DD2-2AF4CF835341}"/>
                </a:ext>
              </a:extLst>
            </p:cNvPr>
            <p:cNvSpPr txBox="1"/>
            <p:nvPr/>
          </p:nvSpPr>
          <p:spPr>
            <a:xfrm>
              <a:off x="6293904" y="3244334"/>
              <a:ext cx="57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solidFill>
                    <a:srgbClr val="C0A704"/>
                  </a:solidFill>
                </a:rPr>
                <a:t>This content </a:t>
              </a:r>
              <a:r>
                <a:rPr lang="fr-FR" b="1" i="1" dirty="0" err="1">
                  <a:solidFill>
                    <a:srgbClr val="C0A704"/>
                  </a:solidFill>
                </a:rPr>
                <a:t>will</a:t>
              </a:r>
              <a:r>
                <a:rPr lang="fr-FR" b="1" i="1" dirty="0">
                  <a:solidFill>
                    <a:srgbClr val="C0A704"/>
                  </a:solidFill>
                </a:rPr>
                <a:t> </a:t>
              </a:r>
              <a:r>
                <a:rPr lang="fr-FR" b="1" i="1" dirty="0" err="1">
                  <a:solidFill>
                    <a:srgbClr val="C0A704"/>
                  </a:solidFill>
                </a:rPr>
                <a:t>be</a:t>
              </a:r>
              <a:r>
                <a:rPr lang="fr-FR" b="1" i="1" dirty="0">
                  <a:solidFill>
                    <a:srgbClr val="C0A704"/>
                  </a:solidFill>
                </a:rPr>
                <a:t> </a:t>
              </a:r>
              <a:r>
                <a:rPr lang="fr-FR" b="1" i="1" dirty="0" err="1">
                  <a:solidFill>
                    <a:srgbClr val="C0A704"/>
                  </a:solidFill>
                </a:rPr>
                <a:t>reused</a:t>
              </a:r>
              <a:r>
                <a:rPr lang="fr-FR" b="1" i="1" dirty="0">
                  <a:solidFill>
                    <a:srgbClr val="C0A704"/>
                  </a:solidFill>
                </a:rPr>
                <a:t> in the ‘</a:t>
              </a:r>
              <a:r>
                <a:rPr lang="fr-FR" b="1" i="1" dirty="0" err="1">
                  <a:solidFill>
                    <a:srgbClr val="C0A704"/>
                  </a:solidFill>
                </a:rPr>
                <a:t>Welcome</a:t>
              </a:r>
              <a:r>
                <a:rPr lang="fr-FR" b="1" i="1" dirty="0">
                  <a:solidFill>
                    <a:srgbClr val="C0A704"/>
                  </a:solidFill>
                </a:rPr>
                <a:t> Page’ section.</a:t>
              </a:r>
            </a:p>
          </p:txBody>
        </p:sp>
      </p:grpSp>
      <p:pic>
        <p:nvPicPr>
          <p:cNvPr id="11" name="Image 10" descr="Une image contenant panorama, ciel, capture d’écran, plein air&#10;&#10;Description générée automatiquement">
            <a:extLst>
              <a:ext uri="{FF2B5EF4-FFF2-40B4-BE49-F238E27FC236}">
                <a16:creationId xmlns:a16="http://schemas.microsoft.com/office/drawing/2014/main" id="{FC25D655-0B5F-5189-123C-6614954F9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2116557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F533C72-314B-6C6A-6FF6-044E35B5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351" y="18255"/>
            <a:ext cx="6443649" cy="1099345"/>
          </a:xfrm>
        </p:spPr>
        <p:txBody>
          <a:bodyPr>
            <a:normAutofit/>
          </a:bodyPr>
          <a:lstStyle/>
          <a:p>
            <a:pPr algn="r"/>
            <a:r>
              <a:rPr lang="en-GB" sz="3600" b="1" dirty="0"/>
              <a:t>WRITTEN CASE SPECIFICATIONS</a:t>
            </a:r>
            <a:endParaRPr lang="fr-FR" sz="3600" dirty="0"/>
          </a:p>
        </p:txBody>
      </p:sp>
      <p:pic>
        <p:nvPicPr>
          <p:cNvPr id="2" name="Image 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2C87A07E-A587-1490-4824-ACCA9ECAD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008477" cy="21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2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F7BDBE2-9C54-5DC9-78F0-DDBDFEA18CD8}"/>
              </a:ext>
            </a:extLst>
          </p:cNvPr>
          <p:cNvSpPr txBox="1">
            <a:spLocks/>
          </p:cNvSpPr>
          <p:nvPr/>
        </p:nvSpPr>
        <p:spPr>
          <a:xfrm>
            <a:off x="20320" y="2344068"/>
            <a:ext cx="6004560" cy="4076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>
                <a:cs typeface="Times New Roman" panose="02020603050405020304" pitchFamily="18" charset="0"/>
              </a:rPr>
              <a:t>Case </a:t>
            </a:r>
            <a:r>
              <a:rPr lang="fr-FR" sz="1500" b="1" dirty="0" err="1">
                <a:cs typeface="Times New Roman" panose="02020603050405020304" pitchFamily="18" charset="0"/>
              </a:rPr>
              <a:t>title</a:t>
            </a:r>
            <a:endParaRPr lang="fr-FR" sz="1500" b="1" dirty="0">
              <a:cs typeface="Times New Roman" panose="02020603050405020304" pitchFamily="18" charset="0"/>
            </a:endParaRPr>
          </a:p>
          <a:p>
            <a:r>
              <a:rPr lang="fr-FR" sz="1500" b="1" dirty="0">
                <a:cs typeface="Times New Roman" panose="02020603050405020304" pitchFamily="18" charset="0"/>
              </a:rPr>
              <a:t>Date</a:t>
            </a:r>
          </a:p>
          <a:p>
            <a:r>
              <a:rPr lang="fr-FR" sz="1500" b="1" dirty="0" err="1">
                <a:cs typeface="Times New Roman" panose="02020603050405020304" pitchFamily="18" charset="0"/>
              </a:rPr>
              <a:t>Authors</a:t>
            </a:r>
            <a:r>
              <a:rPr lang="fr-FR" sz="1500" dirty="0">
                <a:cs typeface="Times New Roman" panose="02020603050405020304" pitchFamily="18" charset="0"/>
              </a:rPr>
              <a:t> </a:t>
            </a:r>
            <a:r>
              <a:rPr lang="it-IT" sz="1500" dirty="0"/>
              <a:t>(up to 3-4): </a:t>
            </a:r>
            <a:r>
              <a:rPr lang="it-IT" sz="1500" dirty="0" err="1"/>
              <a:t>physician</a:t>
            </a:r>
            <a:r>
              <a:rPr lang="it-IT" sz="1500" dirty="0"/>
              <a:t> </a:t>
            </a:r>
            <a:r>
              <a:rPr lang="it-IT" sz="1500" dirty="0" err="1"/>
              <a:t>profile</a:t>
            </a:r>
            <a:r>
              <a:rPr lang="it-IT" sz="1500" dirty="0"/>
              <a:t> = Name / Institution name / profession /photo </a:t>
            </a:r>
          </a:p>
          <a:p>
            <a:r>
              <a:rPr lang="it-IT" sz="1500" b="1" dirty="0"/>
              <a:t>Brief summary of techniques/goals of the </a:t>
            </a:r>
            <a:r>
              <a:rPr lang="it-IT" sz="1500" b="1" dirty="0" err="1"/>
              <a:t>presented</a:t>
            </a:r>
            <a:r>
              <a:rPr lang="it-IT" sz="1500" b="1" dirty="0"/>
              <a:t> case</a:t>
            </a:r>
            <a:br>
              <a:rPr lang="it-IT" sz="1500" b="1" dirty="0"/>
            </a:br>
            <a:r>
              <a:rPr lang="it-IT" sz="1500" dirty="0" err="1"/>
              <a:t>Please</a:t>
            </a:r>
            <a:r>
              <a:rPr lang="it-IT" sz="1500" dirty="0"/>
              <a:t>, keep the «suspense» and do </a:t>
            </a:r>
            <a:r>
              <a:rPr lang="it-IT" sz="1500" dirty="0" err="1"/>
              <a:t>not</a:t>
            </a:r>
            <a:r>
              <a:rPr lang="it-IT" sz="1500" dirty="0"/>
              <a:t> give away the answers about the final case management options, </a:t>
            </a:r>
            <a:r>
              <a:rPr lang="it-IT" sz="1500" dirty="0" err="1"/>
              <a:t>while</a:t>
            </a:r>
            <a:r>
              <a:rPr lang="it-IT" sz="1500" dirty="0"/>
              <a:t> </a:t>
            </a:r>
            <a:r>
              <a:rPr lang="it-IT" sz="1500" dirty="0" err="1"/>
              <a:t>providing</a:t>
            </a:r>
            <a:r>
              <a:rPr lang="it-IT" sz="1500" dirty="0"/>
              <a:t> some key words and being meaningful and attractive enough</a:t>
            </a:r>
          </a:p>
          <a:p>
            <a:r>
              <a:rPr lang="it-IT" sz="1500" b="1" dirty="0"/>
              <a:t>Topics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500" b="1" dirty="0"/>
          </a:p>
          <a:p>
            <a:r>
              <a:rPr lang="it-IT" sz="1500" b="1" dirty="0"/>
              <a:t>Case </a:t>
            </a:r>
            <a:r>
              <a:rPr lang="it-IT" sz="1500" b="1" dirty="0" err="1"/>
              <a:t>editorialisation</a:t>
            </a:r>
            <a:r>
              <a:rPr lang="it-IT" sz="1500" b="1" dirty="0"/>
              <a:t> </a:t>
            </a:r>
            <a:r>
              <a:rPr lang="it-IT" sz="1500" b="1" dirty="0" err="1"/>
              <a:t>including</a:t>
            </a:r>
            <a:r>
              <a:rPr lang="it-IT" sz="1500" b="1" dirty="0"/>
              <a:t>:</a:t>
            </a:r>
          </a:p>
          <a:p>
            <a:pPr lvl="1"/>
            <a:r>
              <a:rPr lang="it-IT" sz="1500" dirty="0"/>
              <a:t>clinical </a:t>
            </a:r>
            <a:r>
              <a:rPr lang="it-IT" sz="1500" dirty="0" err="1"/>
              <a:t>presentation</a:t>
            </a:r>
            <a:endParaRPr lang="it-IT" sz="1500" dirty="0"/>
          </a:p>
          <a:p>
            <a:pPr lvl="1"/>
            <a:r>
              <a:rPr lang="it-IT" sz="1500" dirty="0"/>
              <a:t>risk assessment </a:t>
            </a:r>
          </a:p>
          <a:p>
            <a:pPr lvl="1"/>
            <a:r>
              <a:rPr lang="it-IT" sz="1500" dirty="0"/>
              <a:t>available treatment options (no spoil vs final decision)</a:t>
            </a:r>
          </a:p>
          <a:p>
            <a:endParaRPr lang="it-IT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800" dirty="0"/>
          </a:p>
        </p:txBody>
      </p:sp>
      <p:pic>
        <p:nvPicPr>
          <p:cNvPr id="4" name="Image 3" descr="Une image contenant panorama, ciel, capture d’écran, plein air&#10;&#10;Description générée automatiquement">
            <a:extLst>
              <a:ext uri="{FF2B5EF4-FFF2-40B4-BE49-F238E27FC236}">
                <a16:creationId xmlns:a16="http://schemas.microsoft.com/office/drawing/2014/main" id="{8633E012-D867-31C9-D217-F70914716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2116557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F533C72-314B-6C6A-6FF6-044E35B5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80" y="104571"/>
            <a:ext cx="6167120" cy="101855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/>
              <a:t>COMMENTED VIDEO CASE </a:t>
            </a:r>
            <a:br>
              <a:rPr lang="en-GB" sz="3600" b="1" dirty="0"/>
            </a:br>
            <a:r>
              <a:rPr lang="en-GB" sz="3600" b="1" dirty="0"/>
              <a:t>SPECIFICATIONS</a:t>
            </a:r>
            <a:endParaRPr lang="fr-FR" sz="36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8F089F6-6CDB-2F65-26F2-3C2F3737AF4C}"/>
              </a:ext>
            </a:extLst>
          </p:cNvPr>
          <p:cNvGrpSpPr/>
          <p:nvPr/>
        </p:nvGrpSpPr>
        <p:grpSpPr>
          <a:xfrm>
            <a:off x="5793410" y="2344068"/>
            <a:ext cx="6254041" cy="2389610"/>
            <a:chOff x="5783471" y="2234195"/>
            <a:chExt cx="6254041" cy="2389610"/>
          </a:xfrm>
        </p:grpSpPr>
        <p:sp>
          <p:nvSpPr>
            <p:cNvPr id="11" name="Accolade fermante 10">
              <a:extLst>
                <a:ext uri="{FF2B5EF4-FFF2-40B4-BE49-F238E27FC236}">
                  <a16:creationId xmlns:a16="http://schemas.microsoft.com/office/drawing/2014/main" id="{F8B5F060-433F-4DB7-39B1-115068B7F7AA}"/>
                </a:ext>
              </a:extLst>
            </p:cNvPr>
            <p:cNvSpPr/>
            <p:nvPr/>
          </p:nvSpPr>
          <p:spPr>
            <a:xfrm>
              <a:off x="5783471" y="2234195"/>
              <a:ext cx="284482" cy="2389610"/>
            </a:xfrm>
            <a:prstGeom prst="rightBrace">
              <a:avLst/>
            </a:prstGeom>
            <a:ln>
              <a:solidFill>
                <a:srgbClr val="C0A7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A704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AB0D981-7F1D-911B-8E37-89AC3676E243}"/>
                </a:ext>
              </a:extLst>
            </p:cNvPr>
            <p:cNvSpPr txBox="1"/>
            <p:nvPr/>
          </p:nvSpPr>
          <p:spPr>
            <a:xfrm>
              <a:off x="6293904" y="3244334"/>
              <a:ext cx="57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solidFill>
                    <a:srgbClr val="C0A704"/>
                  </a:solidFill>
                </a:rPr>
                <a:t>This content </a:t>
              </a:r>
              <a:r>
                <a:rPr lang="fr-FR" b="1" i="1" dirty="0" err="1">
                  <a:solidFill>
                    <a:srgbClr val="C0A704"/>
                  </a:solidFill>
                </a:rPr>
                <a:t>will</a:t>
              </a:r>
              <a:r>
                <a:rPr lang="fr-FR" b="1" i="1" dirty="0">
                  <a:solidFill>
                    <a:srgbClr val="C0A704"/>
                  </a:solidFill>
                </a:rPr>
                <a:t> </a:t>
              </a:r>
              <a:r>
                <a:rPr lang="fr-FR" b="1" i="1" dirty="0" err="1">
                  <a:solidFill>
                    <a:srgbClr val="C0A704"/>
                  </a:solidFill>
                </a:rPr>
                <a:t>be</a:t>
              </a:r>
              <a:r>
                <a:rPr lang="fr-FR" b="1" i="1" dirty="0">
                  <a:solidFill>
                    <a:srgbClr val="C0A704"/>
                  </a:solidFill>
                </a:rPr>
                <a:t> </a:t>
              </a:r>
              <a:r>
                <a:rPr lang="fr-FR" b="1" i="1" dirty="0" err="1">
                  <a:solidFill>
                    <a:srgbClr val="C0A704"/>
                  </a:solidFill>
                </a:rPr>
                <a:t>reused</a:t>
              </a:r>
              <a:r>
                <a:rPr lang="fr-FR" b="1" i="1" dirty="0">
                  <a:solidFill>
                    <a:srgbClr val="C0A704"/>
                  </a:solidFill>
                </a:rPr>
                <a:t> in the ‘</a:t>
              </a:r>
              <a:r>
                <a:rPr lang="fr-FR" b="1" i="1" dirty="0" err="1">
                  <a:solidFill>
                    <a:srgbClr val="C0A704"/>
                  </a:solidFill>
                </a:rPr>
                <a:t>Welcome</a:t>
              </a:r>
              <a:r>
                <a:rPr lang="fr-FR" b="1" i="1" dirty="0">
                  <a:solidFill>
                    <a:srgbClr val="C0A704"/>
                  </a:solidFill>
                </a:rPr>
                <a:t> Page’ section.</a:t>
              </a:r>
            </a:p>
          </p:txBody>
        </p:sp>
      </p:grpSp>
      <p:pic>
        <p:nvPicPr>
          <p:cNvPr id="2" name="Image 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A9F8DEDF-B34F-9822-0E63-C8EBC23B7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008477" cy="21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15BD1A-5065-DBC0-E2CC-F09D8024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2315340"/>
            <a:ext cx="12009120" cy="4498671"/>
          </a:xfrm>
        </p:spPr>
        <p:txBody>
          <a:bodyPr>
            <a:noAutofit/>
          </a:bodyPr>
          <a:lstStyle/>
          <a:p>
            <a:r>
              <a:rPr lang="fr-FR" sz="2200" dirty="0">
                <a:cs typeface="Times New Roman" panose="02020603050405020304" pitchFamily="18" charset="0"/>
              </a:rPr>
              <a:t>Cases </a:t>
            </a:r>
            <a:r>
              <a:rPr lang="fr-FR" sz="2200" dirty="0" err="1">
                <a:cs typeface="Times New Roman" panose="02020603050405020304" pitchFamily="18" charset="0"/>
              </a:rPr>
              <a:t>should</a:t>
            </a:r>
            <a:r>
              <a:rPr lang="fr-FR" sz="2200" dirty="0"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cs typeface="Times New Roman" panose="02020603050405020304" pitchFamily="18" charset="0"/>
              </a:rPr>
              <a:t>be</a:t>
            </a:r>
            <a:r>
              <a:rPr lang="fr-FR" sz="2200" dirty="0">
                <a:cs typeface="Times New Roman" panose="02020603050405020304" pitchFamily="18" charset="0"/>
              </a:rPr>
              <a:t> sent to the PVI Editorial Team in a </a:t>
            </a:r>
            <a:r>
              <a:rPr lang="fr-FR" sz="2200" b="1" dirty="0">
                <a:cs typeface="Times New Roman" panose="02020603050405020304" pitchFamily="18" charset="0"/>
              </a:rPr>
              <a:t>Powerpoint or Google Slides format </a:t>
            </a:r>
            <a:r>
              <a:rPr lang="fr-FR" sz="2200" dirty="0">
                <a:cs typeface="Times New Roman" panose="02020603050405020304" pitchFamily="18" charset="0"/>
              </a:rPr>
              <a:t>to </a:t>
            </a:r>
            <a:r>
              <a:rPr lang="fr-FR" sz="2200" dirty="0" err="1">
                <a:cs typeface="Times New Roman" panose="02020603050405020304" pitchFamily="18" charset="0"/>
              </a:rPr>
              <a:t>allow</a:t>
            </a:r>
            <a:r>
              <a:rPr lang="fr-FR" sz="2200" dirty="0">
                <a:cs typeface="Times New Roman" panose="02020603050405020304" pitchFamily="18" charset="0"/>
              </a:rPr>
              <a:t> the team to </a:t>
            </a:r>
            <a:r>
              <a:rPr lang="fr-FR" sz="2200" dirty="0" err="1">
                <a:cs typeface="Times New Roman" panose="02020603050405020304" pitchFamily="18" charset="0"/>
              </a:rPr>
              <a:t>see</a:t>
            </a:r>
            <a:r>
              <a:rPr lang="fr-FR" sz="2200" dirty="0">
                <a:cs typeface="Times New Roman" panose="02020603050405020304" pitchFamily="18" charset="0"/>
              </a:rPr>
              <a:t> the full case in a </a:t>
            </a:r>
            <a:r>
              <a:rPr lang="fr-FR" sz="2200" dirty="0" err="1">
                <a:cs typeface="Times New Roman" panose="02020603050405020304" pitchFamily="18" charset="0"/>
              </a:rPr>
              <a:t>logical</a:t>
            </a:r>
            <a:r>
              <a:rPr lang="fr-FR" sz="2200" dirty="0"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cs typeface="Times New Roman" panose="02020603050405020304" pitchFamily="18" charset="0"/>
              </a:rPr>
              <a:t>sequence</a:t>
            </a:r>
            <a:r>
              <a:rPr lang="fr-FR" sz="2200" dirty="0">
                <a:cs typeface="Times New Roman" panose="02020603050405020304" pitchFamily="18" charset="0"/>
              </a:rPr>
              <a:t>. </a:t>
            </a:r>
          </a:p>
          <a:p>
            <a:r>
              <a:rPr lang="fr-FR" sz="2200" dirty="0" err="1">
                <a:cs typeface="Times New Roman" panose="02020603050405020304" pitchFamily="18" charset="0"/>
              </a:rPr>
              <a:t>Please</a:t>
            </a:r>
            <a:r>
              <a:rPr lang="fr-FR" sz="2200" dirty="0"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cs typeface="Times New Roman" panose="02020603050405020304" pitchFamily="18" charset="0"/>
              </a:rPr>
              <a:t>send</a:t>
            </a:r>
            <a:r>
              <a:rPr lang="fr-FR" sz="2200" dirty="0">
                <a:cs typeface="Times New Roman" panose="02020603050405020304" pitchFamily="18" charset="0"/>
              </a:rPr>
              <a:t> the case and </a:t>
            </a:r>
            <a:r>
              <a:rPr lang="fr-FR" sz="2200" dirty="0" err="1">
                <a:cs typeface="Times New Roman" panose="02020603050405020304" pitchFamily="18" charset="0"/>
              </a:rPr>
              <a:t>related</a:t>
            </a:r>
            <a:r>
              <a:rPr lang="fr-FR" sz="2200" dirty="0">
                <a:cs typeface="Times New Roman" panose="02020603050405020304" pitchFamily="18" charset="0"/>
              </a:rPr>
              <a:t> images/</a:t>
            </a:r>
            <a:r>
              <a:rPr lang="fr-FR" sz="2200" dirty="0" err="1">
                <a:cs typeface="Times New Roman" panose="02020603050405020304" pitchFamily="18" charset="0"/>
              </a:rPr>
              <a:t>videos</a:t>
            </a:r>
            <a:r>
              <a:rPr lang="fr-FR" sz="2200" dirty="0">
                <a:cs typeface="Times New Roman" panose="02020603050405020304" pitchFamily="18" charset="0"/>
              </a:rPr>
              <a:t> via WeTransfer or </a:t>
            </a:r>
            <a:r>
              <a:rPr lang="fr-FR" sz="2200" dirty="0" err="1">
                <a:cs typeface="Times New Roman" panose="02020603050405020304" pitchFamily="18" charset="0"/>
              </a:rPr>
              <a:t>other</a:t>
            </a:r>
            <a:r>
              <a:rPr lang="fr-FR" sz="2200" dirty="0">
                <a:cs typeface="Times New Roman" panose="02020603050405020304" pitchFamily="18" charset="0"/>
              </a:rPr>
              <a:t>.</a:t>
            </a:r>
          </a:p>
          <a:p>
            <a:endParaRPr lang="fr-FR" sz="2200" dirty="0">
              <a:cs typeface="Times New Roman" panose="02020603050405020304" pitchFamily="18" charset="0"/>
            </a:endParaRPr>
          </a:p>
          <a:p>
            <a:r>
              <a:rPr lang="fr-FR" sz="2200" b="1" dirty="0" err="1">
                <a:cs typeface="Times New Roman" panose="02020603050405020304" pitchFamily="18" charset="0"/>
              </a:rPr>
              <a:t>Number</a:t>
            </a:r>
            <a:r>
              <a:rPr lang="fr-FR" sz="2200" b="1" dirty="0">
                <a:cs typeface="Times New Roman" panose="02020603050405020304" pitchFamily="18" charset="0"/>
              </a:rPr>
              <a:t> of </a:t>
            </a:r>
            <a:r>
              <a:rPr lang="fr-FR" sz="2200" b="1" dirty="0" err="1">
                <a:cs typeface="Times New Roman" panose="02020603050405020304" pitchFamily="18" charset="0"/>
              </a:rPr>
              <a:t>videos</a:t>
            </a:r>
            <a:r>
              <a:rPr lang="fr-FR" sz="2200" b="1" dirty="0">
                <a:cs typeface="Times New Roman" panose="02020603050405020304" pitchFamily="18" charset="0"/>
              </a:rPr>
              <a:t>: </a:t>
            </a:r>
            <a:r>
              <a:rPr lang="fr-FR" sz="2200" dirty="0">
                <a:cs typeface="Times New Roman" panose="02020603050405020304" pitchFamily="18" charset="0"/>
              </a:rPr>
              <a:t>8 max (</a:t>
            </a:r>
            <a:r>
              <a:rPr lang="fr-FR" sz="2200" dirty="0" err="1">
                <a:cs typeface="Times New Roman" panose="02020603050405020304" pitchFamily="18" charset="0"/>
              </a:rPr>
              <a:t>please</a:t>
            </a:r>
            <a:r>
              <a:rPr lang="fr-FR" sz="2200" dirty="0"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cs typeface="Times New Roman" panose="02020603050405020304" pitchFamily="18" charset="0"/>
              </a:rPr>
              <a:t>provide</a:t>
            </a:r>
            <a:r>
              <a:rPr lang="fr-FR" sz="2200" dirty="0">
                <a:cs typeface="Times New Roman" panose="02020603050405020304" pitchFamily="18" charset="0"/>
              </a:rPr>
              <a:t> a </a:t>
            </a:r>
            <a:r>
              <a:rPr lang="fr-FR" sz="2200" dirty="0" err="1">
                <a:cs typeface="Times New Roman" panose="02020603050405020304" pitchFamily="18" charset="0"/>
              </a:rPr>
              <a:t>caption</a:t>
            </a:r>
            <a:r>
              <a:rPr lang="fr-FR" sz="2200" dirty="0">
                <a:cs typeface="Times New Roman" panose="02020603050405020304" pitchFamily="18" charset="0"/>
              </a:rPr>
              <a:t> for </a:t>
            </a:r>
            <a:r>
              <a:rPr lang="fr-FR" sz="2200" dirty="0" err="1">
                <a:cs typeface="Times New Roman" panose="02020603050405020304" pitchFamily="18" charset="0"/>
              </a:rPr>
              <a:t>each</a:t>
            </a:r>
            <a:r>
              <a:rPr lang="fr-FR" sz="2200" dirty="0"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cs typeface="Times New Roman" panose="02020603050405020304" pitchFamily="18" charset="0"/>
              </a:rPr>
              <a:t>video</a:t>
            </a:r>
            <a:r>
              <a:rPr lang="fr-FR" sz="2200" dirty="0">
                <a:cs typeface="Times New Roman" panose="02020603050405020304" pitchFamily="18" charset="0"/>
              </a:rPr>
              <a:t>)</a:t>
            </a:r>
          </a:p>
          <a:p>
            <a:endParaRPr lang="fr-FR" sz="2200" dirty="0">
              <a:cs typeface="Times New Roman" panose="02020603050405020304" pitchFamily="18" charset="0"/>
            </a:endParaRPr>
          </a:p>
          <a:p>
            <a:r>
              <a:rPr lang="fr-FR" sz="2200" b="1" dirty="0" err="1">
                <a:cs typeface="Times New Roman" panose="02020603050405020304" pitchFamily="18" charset="0"/>
              </a:rPr>
              <a:t>Number</a:t>
            </a:r>
            <a:r>
              <a:rPr lang="fr-FR" sz="2200" b="1" dirty="0">
                <a:cs typeface="Times New Roman" panose="02020603050405020304" pitchFamily="18" charset="0"/>
              </a:rPr>
              <a:t> of images: </a:t>
            </a:r>
            <a:r>
              <a:rPr lang="fr-FR" sz="2200" dirty="0">
                <a:cs typeface="Times New Roman" panose="02020603050405020304" pitchFamily="18" charset="0"/>
              </a:rPr>
              <a:t>8 -10 in total (</a:t>
            </a:r>
            <a:r>
              <a:rPr lang="fr-FR" sz="2200" dirty="0" err="1">
                <a:cs typeface="Times New Roman" panose="02020603050405020304" pitchFamily="18" charset="0"/>
              </a:rPr>
              <a:t>please</a:t>
            </a:r>
            <a:r>
              <a:rPr lang="fr-FR" sz="2200" dirty="0"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cs typeface="Times New Roman" panose="02020603050405020304" pitchFamily="18" charset="0"/>
              </a:rPr>
              <a:t>provide</a:t>
            </a:r>
            <a:r>
              <a:rPr lang="fr-FR" sz="2200" dirty="0">
                <a:cs typeface="Times New Roman" panose="02020603050405020304" pitchFamily="18" charset="0"/>
              </a:rPr>
              <a:t> a </a:t>
            </a:r>
            <a:r>
              <a:rPr lang="fr-FR" sz="2200" dirty="0" err="1">
                <a:cs typeface="Times New Roman" panose="02020603050405020304" pitchFamily="18" charset="0"/>
              </a:rPr>
              <a:t>caption</a:t>
            </a:r>
            <a:r>
              <a:rPr lang="fr-FR" sz="2200" dirty="0">
                <a:cs typeface="Times New Roman" panose="02020603050405020304" pitchFamily="18" charset="0"/>
              </a:rPr>
              <a:t> for </a:t>
            </a:r>
            <a:r>
              <a:rPr lang="fr-FR" sz="2200" dirty="0" err="1">
                <a:cs typeface="Times New Roman" panose="02020603050405020304" pitchFamily="18" charset="0"/>
              </a:rPr>
              <a:t>each</a:t>
            </a:r>
            <a:r>
              <a:rPr lang="fr-FR" sz="2200" dirty="0">
                <a:cs typeface="Times New Roman" panose="02020603050405020304" pitchFamily="18" charset="0"/>
              </a:rPr>
              <a:t> image)</a:t>
            </a:r>
          </a:p>
          <a:p>
            <a:r>
              <a:rPr lang="fr-FR" sz="2200" dirty="0" err="1">
                <a:cs typeface="Times New Roman" panose="02020603050405020304" pitchFamily="18" charset="0"/>
              </a:rPr>
              <a:t>Please</a:t>
            </a:r>
            <a:r>
              <a:rPr lang="fr-FR" sz="2200" dirty="0"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cs typeface="Times New Roman" panose="02020603050405020304" pitchFamily="18" charset="0"/>
              </a:rPr>
              <a:t>indicate</a:t>
            </a:r>
            <a:r>
              <a:rPr lang="fr-FR" sz="2200" dirty="0"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cs typeface="Times New Roman" panose="02020603050405020304" pitchFamily="18" charset="0"/>
              </a:rPr>
              <a:t>which</a:t>
            </a:r>
            <a:r>
              <a:rPr lang="fr-FR" sz="2200" dirty="0">
                <a:cs typeface="Times New Roman" panose="02020603050405020304" pitchFamily="18" charset="0"/>
              </a:rPr>
              <a:t> images can </a:t>
            </a:r>
            <a:r>
              <a:rPr lang="fr-FR" sz="2200" dirty="0" err="1">
                <a:cs typeface="Times New Roman" panose="02020603050405020304" pitchFamily="18" charset="0"/>
              </a:rPr>
              <a:t>be</a:t>
            </a:r>
            <a:r>
              <a:rPr lang="fr-FR" sz="2200" dirty="0"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cs typeface="Times New Roman" panose="02020603050405020304" pitchFamily="18" charset="0"/>
              </a:rPr>
              <a:t>used</a:t>
            </a:r>
            <a:r>
              <a:rPr lang="fr-FR" sz="2200" dirty="0">
                <a:cs typeface="Times New Roman" panose="02020603050405020304" pitchFamily="18" charset="0"/>
              </a:rPr>
              <a:t> as a teaser image for part 1 and as as a teaser image for part 2.</a:t>
            </a:r>
          </a:p>
          <a:p>
            <a:pPr marL="0" indent="0">
              <a:buNone/>
            </a:pPr>
            <a:endParaRPr lang="fr-FR" sz="2200" dirty="0">
              <a:cs typeface="Times New Roman" panose="02020603050405020304" pitchFamily="18" charset="0"/>
            </a:endParaRPr>
          </a:p>
          <a:p>
            <a:r>
              <a:rPr lang="fr-FR" sz="2200" b="1" dirty="0" err="1">
                <a:cs typeface="Times New Roman" panose="02020603050405020304" pitchFamily="18" charset="0"/>
              </a:rPr>
              <a:t>Polls</a:t>
            </a:r>
            <a:r>
              <a:rPr lang="fr-FR" sz="2200" b="1" dirty="0">
                <a:cs typeface="Times New Roman" panose="02020603050405020304" pitchFamily="18" charset="0"/>
              </a:rPr>
              <a:t>: </a:t>
            </a:r>
            <a:r>
              <a:rPr lang="fr-FR" sz="2200" dirty="0" err="1">
                <a:cs typeface="Times New Roman" panose="02020603050405020304" pitchFamily="18" charset="0"/>
              </a:rPr>
              <a:t>Please</a:t>
            </a:r>
            <a:r>
              <a:rPr lang="fr-FR" sz="2200" dirty="0"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cs typeface="Times New Roman" panose="02020603050405020304" pitchFamily="18" charset="0"/>
              </a:rPr>
              <a:t>provide</a:t>
            </a:r>
            <a:r>
              <a:rPr lang="fr-FR" sz="2200" dirty="0">
                <a:cs typeface="Times New Roman" panose="02020603050405020304" pitchFamily="18" charset="0"/>
              </a:rPr>
              <a:t> the questions (1-4) and the </a:t>
            </a:r>
            <a:r>
              <a:rPr lang="fr-FR" sz="2200" dirty="0" err="1">
                <a:cs typeface="Times New Roman" panose="02020603050405020304" pitchFamily="18" charset="0"/>
              </a:rPr>
              <a:t>answer</a:t>
            </a:r>
            <a:r>
              <a:rPr lang="fr-FR" sz="2200" dirty="0">
                <a:cs typeface="Times New Roman" panose="02020603050405020304" pitchFamily="18" charset="0"/>
              </a:rPr>
              <a:t> options (2-4)</a:t>
            </a:r>
          </a:p>
        </p:txBody>
      </p:sp>
      <p:pic>
        <p:nvPicPr>
          <p:cNvPr id="7" name="Image 6" descr="Une image contenant panorama, ciel, capture d’écran, plein air&#10;&#10;Description générée automatiquement">
            <a:extLst>
              <a:ext uri="{FF2B5EF4-FFF2-40B4-BE49-F238E27FC236}">
                <a16:creationId xmlns:a16="http://schemas.microsoft.com/office/drawing/2014/main" id="{5845239A-C7E7-133E-1657-B5E84C87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21165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3A95A86-2B7E-451A-0D53-D3B525EA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040" y="172721"/>
            <a:ext cx="5648960" cy="934720"/>
          </a:xfrm>
        </p:spPr>
        <p:txBody>
          <a:bodyPr>
            <a:normAutofit/>
          </a:bodyPr>
          <a:lstStyle/>
          <a:p>
            <a:r>
              <a:rPr lang="fr-FR" sz="3600" b="1" dirty="0"/>
              <a:t>TECHNICAL REQUIREMENTS</a:t>
            </a:r>
          </a:p>
        </p:txBody>
      </p:sp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D5A24D1-6CC9-6CCF-01D0-E20E7BB99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008477" cy="21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15BD1A-5065-DBC0-E2CC-F09D8024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3041852"/>
            <a:ext cx="12009120" cy="18188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4800" i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4800" i="1" dirty="0" err="1">
                <a:solidFill>
                  <a:srgbClr val="C0A704"/>
                </a:solidFill>
                <a:cs typeface="Times New Roman" panose="02020603050405020304" pitchFamily="18" charset="0"/>
              </a:rPr>
              <a:t>Thank</a:t>
            </a:r>
            <a:r>
              <a:rPr lang="fr-FR" sz="4800" i="1" dirty="0">
                <a:solidFill>
                  <a:srgbClr val="C0A704"/>
                </a:solidFill>
                <a:cs typeface="Times New Roman" panose="02020603050405020304" pitchFamily="18" charset="0"/>
              </a:rPr>
              <a:t> </a:t>
            </a:r>
            <a:r>
              <a:rPr lang="fr-FR" sz="4800" i="1" dirty="0" err="1">
                <a:solidFill>
                  <a:srgbClr val="C0A704"/>
                </a:solidFill>
                <a:cs typeface="Times New Roman" panose="02020603050405020304" pitchFamily="18" charset="0"/>
              </a:rPr>
              <a:t>you</a:t>
            </a:r>
            <a:r>
              <a:rPr lang="fr-FR" sz="4800" i="1" dirty="0">
                <a:solidFill>
                  <a:srgbClr val="C0A704"/>
                </a:solidFill>
                <a:cs typeface="Times New Roman" panose="02020603050405020304" pitchFamily="18" charset="0"/>
              </a:rPr>
              <a:t> for </a:t>
            </a:r>
            <a:r>
              <a:rPr lang="fr-FR" sz="4800" i="1" dirty="0" err="1">
                <a:solidFill>
                  <a:srgbClr val="C0A704"/>
                </a:solidFill>
                <a:cs typeface="Times New Roman" panose="02020603050405020304" pitchFamily="18" charset="0"/>
              </a:rPr>
              <a:t>your</a:t>
            </a:r>
            <a:r>
              <a:rPr lang="fr-FR" sz="4800" i="1" dirty="0">
                <a:solidFill>
                  <a:srgbClr val="C0A704"/>
                </a:solidFill>
                <a:cs typeface="Times New Roman" panose="02020603050405020304" pitchFamily="18" charset="0"/>
              </a:rPr>
              <a:t> attention!</a:t>
            </a:r>
          </a:p>
        </p:txBody>
      </p:sp>
      <p:pic>
        <p:nvPicPr>
          <p:cNvPr id="6" name="Image 5" descr="Une image contenant panorama, ciel, capture d’écran, plein air&#10;&#10;Description générée automatiquement">
            <a:extLst>
              <a:ext uri="{FF2B5EF4-FFF2-40B4-BE49-F238E27FC236}">
                <a16:creationId xmlns:a16="http://schemas.microsoft.com/office/drawing/2014/main" id="{2B715FD4-EA3C-9058-C620-14B79AA4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2116557"/>
          </a:xfrm>
          <a:prstGeom prst="rect">
            <a:avLst/>
          </a:prstGeom>
        </p:spPr>
      </p:pic>
      <p:pic>
        <p:nvPicPr>
          <p:cNvPr id="2" name="Image 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DB1CE088-F62A-CA51-1AC7-18B6428AA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008477" cy="21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251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510</Words>
  <Application>Microsoft Macintosh PowerPoint</Application>
  <PresentationFormat>Grand écran</PresentationFormat>
  <Paragraphs>65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Times New Roman</vt:lpstr>
      <vt:lpstr>Thème Office</vt:lpstr>
      <vt:lpstr>Présentation PowerPoint</vt:lpstr>
      <vt:lpstr>CASE “ANATOMY” </vt:lpstr>
      <vt:lpstr>WRITTEN CASE SPECIFICATIONS</vt:lpstr>
      <vt:lpstr>COMMENTED VIDEO CASE  SPECIFICATIONS</vt:lpstr>
      <vt:lpstr>TECHNICAL REQUIREMENTS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LOPEZ</dc:creator>
  <cp:lastModifiedBy>Veronique FOLLET-COUGNON</cp:lastModifiedBy>
  <cp:revision>7</cp:revision>
  <dcterms:created xsi:type="dcterms:W3CDTF">2022-10-06T08:55:09Z</dcterms:created>
  <dcterms:modified xsi:type="dcterms:W3CDTF">2025-04-22T09:12:57Z</dcterms:modified>
</cp:coreProperties>
</file>